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80" r:id="rId2"/>
    <p:sldMasterId id="2147483739" r:id="rId3"/>
  </p:sldMasterIdLst>
  <p:notesMasterIdLst>
    <p:notesMasterId r:id="rId15"/>
  </p:notesMasterIdLst>
  <p:sldIdLst>
    <p:sldId id="391" r:id="rId4"/>
    <p:sldId id="312" r:id="rId5"/>
    <p:sldId id="390" r:id="rId6"/>
    <p:sldId id="358" r:id="rId7"/>
    <p:sldId id="384" r:id="rId8"/>
    <p:sldId id="387" r:id="rId9"/>
    <p:sldId id="388" r:id="rId10"/>
    <p:sldId id="360" r:id="rId11"/>
    <p:sldId id="389" r:id="rId12"/>
    <p:sldId id="319" r:id="rId13"/>
    <p:sldId id="392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FFFF"/>
    <a:srgbClr val="FF0000"/>
    <a:srgbClr val="0000FF"/>
    <a:srgbClr val="009900"/>
    <a:srgbClr val="00B762"/>
    <a:srgbClr val="DF0048"/>
    <a:srgbClr val="FF5E55"/>
    <a:srgbClr val="D8D8D8"/>
    <a:srgbClr val="FAE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59" autoAdjust="0"/>
  </p:normalViewPr>
  <p:slideViewPr>
    <p:cSldViewPr snapToGrid="0">
      <p:cViewPr>
        <p:scale>
          <a:sx n="110" d="100"/>
          <a:sy n="110" d="100"/>
        </p:scale>
        <p:origin x="-384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A0E37A5C-0ABA-498A-932D-A2D952681A48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9222228E-5B25-4BF0-B08A-4577C683A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02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4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296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53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65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86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43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6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57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1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3586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09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47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91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615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50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000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76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39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41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88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78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84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4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2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3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85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37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1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12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16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42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6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98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36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6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38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7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25521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70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76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09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73325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97212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27198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5633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03610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4530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2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9855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1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31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3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2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7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1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4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9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3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2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1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1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6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7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0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9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1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8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56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7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03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0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3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6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0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26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642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89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1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21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7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8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35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6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76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93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69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0608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52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97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45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9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6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77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2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47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77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46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3615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22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58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92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1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40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81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75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72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67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026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22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4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73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3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70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3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018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11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67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792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3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3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27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3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2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3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2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9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231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9652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026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318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11244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9314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4603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8889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6297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8051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2419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615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465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67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15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23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50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06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7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26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47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86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9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75808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35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7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3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98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90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1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3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52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66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应用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广角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762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725" r:id="rId48"/>
    <p:sldLayoutId id="2147483726" r:id="rId49"/>
    <p:sldLayoutId id="2147483727" r:id="rId50"/>
    <p:sldLayoutId id="2147483728" r:id="rId51"/>
    <p:sldLayoutId id="2147483729" r:id="rId52"/>
    <p:sldLayoutId id="2147483730" r:id="rId53"/>
    <p:sldLayoutId id="2147483731" r:id="rId54"/>
    <p:sldLayoutId id="2147483732" r:id="rId55"/>
    <p:sldLayoutId id="2147483733" r:id="rId56"/>
    <p:sldLayoutId id="2147483734" r:id="rId57"/>
    <p:sldLayoutId id="2147483735" r:id="rId58"/>
    <p:sldLayoutId id="2147483736" r:id="rId59"/>
    <p:sldLayoutId id="2147483737" r:id="rId60"/>
    <p:sldLayoutId id="2147483738" r:id="rId61"/>
    <p:sldLayoutId id="2147483670" r:id="rId62"/>
    <p:sldLayoutId id="2147483671" r:id="rId63"/>
    <p:sldLayoutId id="2147483672" r:id="rId64"/>
    <p:sldLayoutId id="2147483673" r:id="rId65"/>
    <p:sldLayoutId id="2147483674" r:id="rId66"/>
    <p:sldLayoutId id="2147483675" r:id="rId67"/>
    <p:sldLayoutId id="2147483676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应用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广角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57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  <p:sldLayoutId id="2147483806" r:id="rId26"/>
    <p:sldLayoutId id="2147483807" r:id="rId27"/>
    <p:sldLayoutId id="2147483808" r:id="rId28"/>
    <p:sldLayoutId id="2147483809" r:id="rId29"/>
    <p:sldLayoutId id="2147483810" r:id="rId30"/>
    <p:sldLayoutId id="2147483811" r:id="rId31"/>
    <p:sldLayoutId id="2147483812" r:id="rId32"/>
    <p:sldLayoutId id="2147483813" r:id="rId33"/>
    <p:sldLayoutId id="2147483814" r:id="rId34"/>
    <p:sldLayoutId id="2147483815" r:id="rId35"/>
    <p:sldLayoutId id="2147483816" r:id="rId36"/>
    <p:sldLayoutId id="2147483817" r:id="rId37"/>
    <p:sldLayoutId id="2147483818" r:id="rId38"/>
    <p:sldLayoutId id="2147483819" r:id="rId39"/>
    <p:sldLayoutId id="2147483820" r:id="rId40"/>
    <p:sldLayoutId id="2147483821" r:id="rId41"/>
    <p:sldLayoutId id="2147483822" r:id="rId42"/>
    <p:sldLayoutId id="2147483823" r:id="rId43"/>
    <p:sldLayoutId id="2147483824" r:id="rId44"/>
    <p:sldLayoutId id="2147483825" r:id="rId45"/>
    <p:sldLayoutId id="2147483826" r:id="rId46"/>
    <p:sldLayoutId id="2147483827" r:id="rId47"/>
    <p:sldLayoutId id="2147483828" r:id="rId48"/>
    <p:sldLayoutId id="2147483829" r:id="rId49"/>
    <p:sldLayoutId id="2147483830" r:id="rId50"/>
    <p:sldLayoutId id="2147483831" r:id="rId51"/>
    <p:sldLayoutId id="2147483832" r:id="rId52"/>
    <p:sldLayoutId id="2147483833" r:id="rId53"/>
    <p:sldLayoutId id="2147483834" r:id="rId54"/>
    <p:sldLayoutId id="2147483835" r:id="rId55"/>
    <p:sldLayoutId id="2147483836" r:id="rId56"/>
    <p:sldLayoutId id="2147483837" r:id="rId57"/>
    <p:sldLayoutId id="2147483838" r:id="rId58"/>
    <p:sldLayoutId id="2147483839" r:id="rId59"/>
    <p:sldLayoutId id="2147483840" r:id="rId60"/>
    <p:sldLayoutId id="2147483841" r:id="rId61"/>
    <p:sldLayoutId id="2147483842" r:id="rId62"/>
    <p:sldLayoutId id="2147483843" r:id="rId63"/>
    <p:sldLayoutId id="2147483844" r:id="rId64"/>
    <p:sldLayoutId id="2147483845" r:id="rId65"/>
    <p:sldLayoutId id="2147483846" r:id="rId66"/>
    <p:sldLayoutId id="2147483847" r:id="rId67"/>
    <p:sldLayoutId id="2147483848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认识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100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以内的数 面积的含义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  <p:sldLayoutId id="2147483758" r:id="rId19"/>
    <p:sldLayoutId id="2147483759" r:id="rId20"/>
    <p:sldLayoutId id="2147483760" r:id="rId21"/>
    <p:sldLayoutId id="2147483761" r:id="rId22"/>
    <p:sldLayoutId id="2147483762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68" r:id="rId29"/>
    <p:sldLayoutId id="2147483769" r:id="rId30"/>
    <p:sldLayoutId id="2147483770" r:id="rId31"/>
    <p:sldLayoutId id="2147483771" r:id="rId32"/>
    <p:sldLayoutId id="2147483772" r:id="rId33"/>
    <p:sldLayoutId id="2147483773" r:id="rId34"/>
    <p:sldLayoutId id="2147483774" r:id="rId35"/>
    <p:sldLayoutId id="2147483775" r:id="rId36"/>
    <p:sldLayoutId id="2147483776" r:id="rId37"/>
    <p:sldLayoutId id="2147483777" r:id="rId38"/>
    <p:sldLayoutId id="2147483778" r:id="rId39"/>
    <p:sldLayoutId id="2147483779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5.png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1.jpe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苏教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版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数学  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五年级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8729" y="1435155"/>
            <a:ext cx="481606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应 用 广 角</a:t>
            </a:r>
            <a:endParaRPr lang="zh-CN" altLang="en-US" sz="66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+mn-cs"/>
              </a:rPr>
              <a:t>整体回顾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+mn-cs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综合运用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宋体"/>
                <a:ea typeface="宋体"/>
                <a:cs typeface="+mn-cs"/>
              </a:rPr>
              <a:t>整理与复习</a:t>
            </a:r>
            <a:endParaRPr lang="zh-CN" altLang="en-US" sz="4000" dirty="0">
              <a:solidFill>
                <a:srgbClr val="0050AA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知识梳理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dirty="0">
                  <a:solidFill>
                    <a:srgbClr val="0050AA"/>
                  </a:solidFill>
                  <a:latin typeface="宋体"/>
                  <a:ea typeface="宋体"/>
                  <a:cs typeface="+mn-cs"/>
                </a:rPr>
                <a:t>8</a:t>
              </a:r>
              <a:endParaRPr kumimoji="1" lang="zh-CN" altLang="en-US" sz="3500" dirty="0">
                <a:solidFill>
                  <a:srgbClr val="0050AA"/>
                </a:solidFill>
                <a:latin typeface="宋体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0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3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1476173" y="3667325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2213795" y="1467982"/>
            <a:ext cx="5889984" cy="1207955"/>
          </a:xfrm>
          <a:prstGeom prst="wedgeRoundRectCallout">
            <a:avLst>
              <a:gd name="adj1" fmla="val -55775"/>
              <a:gd name="adj2" fmla="val 3147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你在生活中发现了哪些数学问题？你能运用所学的数学知识和方法解决这些问题吗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701930" y="2873681"/>
            <a:ext cx="2433033" cy="793643"/>
          </a:xfrm>
          <a:prstGeom prst="wedgeRoundRectCallout">
            <a:avLst>
              <a:gd name="adj1" fmla="val -16314"/>
              <a:gd name="adj2" fmla="val 6509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和与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积的奇偶性问题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4032092" y="3753598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02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6128302" y="3606957"/>
            <a:ext cx="850948" cy="1032013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618033" y="2945919"/>
            <a:ext cx="2130727" cy="531633"/>
          </a:xfrm>
          <a:prstGeom prst="wedgeRoundRectCallout">
            <a:avLst>
              <a:gd name="adj1" fmla="val -22154"/>
              <a:gd name="adj2" fmla="val 9408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球的反弹高度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6463394" y="2894148"/>
            <a:ext cx="2406788" cy="678290"/>
          </a:xfrm>
          <a:prstGeom prst="wedgeRoundRectCallout">
            <a:avLst>
              <a:gd name="adj1" fmla="val -34989"/>
              <a:gd name="adj2" fmla="val 8110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圆形物体的好处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584" y="1242597"/>
            <a:ext cx="1000188" cy="14333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66707" y="2897749"/>
            <a:ext cx="1182896" cy="103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958602"/>
            <a:ext cx="7417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找一些面是圆形的物体，研究做成圆形有什么好处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5390" y="3170615"/>
            <a:ext cx="6621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因为做成圆的，无论从哪个方向或者是角度，盖子都不会掉下去。如果做成四方形的，会从口子的对角线方向掉下去，因为四方形的对角线比任何一条边都要长 。 </a:t>
            </a:r>
          </a:p>
        </p:txBody>
      </p:sp>
      <p:pic>
        <p:nvPicPr>
          <p:cNvPr id="8194" name="Picture 2" descr="C:\Users\tongxiaofang\Pictures\u=3977401492,1051357210&amp;fm=27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7"/>
          <a:stretch/>
        </p:blipFill>
        <p:spPr bwMode="auto">
          <a:xfrm>
            <a:off x="2665202" y="1412590"/>
            <a:ext cx="2338118" cy="166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238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3426" y="408746"/>
            <a:ext cx="7417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观察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2018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的年历，算一算，五月份的法定休息日占这个月天数的几分之几？上学得天数呢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？。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143" y="1395797"/>
            <a:ext cx="503872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761634" y="3986213"/>
            <a:ext cx="2966813" cy="601662"/>
            <a:chOff x="1537358" y="3986213"/>
            <a:chExt cx="2966813" cy="601662"/>
          </a:xfrm>
        </p:grpSpPr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6652101"/>
                </p:ext>
              </p:extLst>
            </p:nvPr>
          </p:nvGraphicFramePr>
          <p:xfrm>
            <a:off x="2566988" y="3986213"/>
            <a:ext cx="31432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9" name="公式" r:id="rId4" imgW="203040" imgH="393480" progId="Equation.3">
                    <p:embed/>
                  </p:oleObj>
                </mc:Choice>
                <mc:Fallback>
                  <p:oleObj name="公式" r:id="rId4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6988" y="3986213"/>
                          <a:ext cx="31432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/>
            <p:cNvSpPr txBox="1"/>
            <p:nvPr/>
          </p:nvSpPr>
          <p:spPr>
            <a:xfrm>
              <a:off x="1537358" y="4055790"/>
              <a:ext cx="2966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9÷31=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51372" y="3992563"/>
            <a:ext cx="2966813" cy="601662"/>
            <a:chOff x="1338960" y="3986805"/>
            <a:chExt cx="2966813" cy="601662"/>
          </a:xfrm>
        </p:grpSpPr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7086795"/>
                </p:ext>
              </p:extLst>
            </p:nvPr>
          </p:nvGraphicFramePr>
          <p:xfrm>
            <a:off x="2547377" y="3986805"/>
            <a:ext cx="354012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0" name="公式" r:id="rId6" imgW="228600" imgH="393480" progId="Equation.3">
                    <p:embed/>
                  </p:oleObj>
                </mc:Choice>
                <mc:Fallback>
                  <p:oleObj name="公式" r:id="rId6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7377" y="3986805"/>
                          <a:ext cx="354012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TextBox 21"/>
            <p:cNvSpPr txBox="1"/>
            <p:nvPr/>
          </p:nvSpPr>
          <p:spPr>
            <a:xfrm>
              <a:off x="1338960" y="4055790"/>
              <a:ext cx="2966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22÷31=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621982" y="3176527"/>
            <a:ext cx="1182896" cy="103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395754" y="1639322"/>
            <a:ext cx="3965240" cy="1501932"/>
            <a:chOff x="4651302" y="1937102"/>
            <a:chExt cx="3965240" cy="1501932"/>
          </a:xfrm>
        </p:grpSpPr>
        <p:pic>
          <p:nvPicPr>
            <p:cNvPr id="3209" name="Picture 13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276" y="1937102"/>
              <a:ext cx="3945266" cy="1501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651302" y="2217287"/>
              <a:ext cx="326792" cy="905470"/>
            </a:xfrm>
            <a:prstGeom prst="rect">
              <a:avLst/>
            </a:prstGeom>
            <a:solidFill>
              <a:srgbClr val="FB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94223" y="438993"/>
            <a:ext cx="81976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小明骑车从家出发，去离家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千米的图书馆，借了书后因自行车坏了，乘公共汽车回家。下图表示在这段时间里小明离家路程的变化情况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2327" y="1655786"/>
            <a:ext cx="3666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）小明从家去图书馆用了多少分钟？平均每分钟行多少米？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171399" y="3005419"/>
            <a:ext cx="2966813" cy="601662"/>
            <a:chOff x="1537358" y="3986213"/>
            <a:chExt cx="2966813" cy="601662"/>
          </a:xfrm>
        </p:grpSpPr>
        <p:graphicFrame>
          <p:nvGraphicFramePr>
            <p:cNvPr id="64" name="对象 6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518846"/>
                </p:ext>
              </p:extLst>
            </p:nvPr>
          </p:nvGraphicFramePr>
          <p:xfrm>
            <a:off x="2566988" y="3986213"/>
            <a:ext cx="31432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0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6988" y="3986213"/>
                          <a:ext cx="31432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" name="TextBox 64"/>
            <p:cNvSpPr txBox="1"/>
            <p:nvPr/>
          </p:nvSpPr>
          <p:spPr>
            <a:xfrm>
              <a:off x="1537358" y="4055790"/>
              <a:ext cx="29668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4÷15=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（千米）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4770" y="3831983"/>
            <a:ext cx="7768660" cy="601662"/>
            <a:chOff x="394224" y="4069542"/>
            <a:chExt cx="7768660" cy="601662"/>
          </a:xfrm>
        </p:grpSpPr>
        <p:sp>
          <p:nvSpPr>
            <p:cNvPr id="62" name="TextBox 61"/>
            <p:cNvSpPr txBox="1"/>
            <p:nvPr/>
          </p:nvSpPr>
          <p:spPr>
            <a:xfrm>
              <a:off x="394224" y="4139541"/>
              <a:ext cx="7768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答：小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明从家去图书馆用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了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15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分钟，平均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每分钟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行</a:t>
              </a:r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米。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83727033"/>
                </p:ext>
              </p:extLst>
            </p:nvPr>
          </p:nvGraphicFramePr>
          <p:xfrm>
            <a:off x="7192850" y="4069542"/>
            <a:ext cx="31432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1" name="公式" r:id="rId7" imgW="203040" imgH="393480" progId="Equation.3">
                    <p:embed/>
                  </p:oleObj>
                </mc:Choice>
                <mc:Fallback>
                  <p:oleObj name="公式" r:id="rId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92850" y="4069542"/>
                          <a:ext cx="31432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06867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4223" y="438994"/>
            <a:ext cx="804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小明骑车从家出发，去离家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千米的图书馆，借了书后因自行车坏了，乘公共汽车回家。下图表示在这段时间里小明离家路程的变化情况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673514" y="3143595"/>
            <a:ext cx="1206042" cy="105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553752" y="1655786"/>
            <a:ext cx="4019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）小明从图书馆回家用了多少分钟？平均每分钟行多少千米？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573662" y="1634368"/>
            <a:ext cx="3965240" cy="1501932"/>
            <a:chOff x="4651302" y="1937102"/>
            <a:chExt cx="3965240" cy="1501932"/>
          </a:xfrm>
        </p:grpSpPr>
        <p:pic>
          <p:nvPicPr>
            <p:cNvPr id="3209" name="Picture 13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276" y="1937102"/>
              <a:ext cx="3945266" cy="1501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651302" y="2217287"/>
              <a:ext cx="326792" cy="905470"/>
            </a:xfrm>
            <a:prstGeom prst="rect">
              <a:avLst/>
            </a:prstGeom>
            <a:solidFill>
              <a:srgbClr val="FB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88980" y="2809921"/>
            <a:ext cx="2966813" cy="1162522"/>
            <a:chOff x="1635750" y="3674795"/>
            <a:chExt cx="2966813" cy="1162522"/>
          </a:xfrm>
        </p:grpSpPr>
        <p:graphicFrame>
          <p:nvGraphicFramePr>
            <p:cNvPr id="17" name="对象 1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9250539"/>
                </p:ext>
              </p:extLst>
            </p:nvPr>
          </p:nvGraphicFramePr>
          <p:xfrm>
            <a:off x="2760957" y="4235654"/>
            <a:ext cx="236537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2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0957" y="4235654"/>
                          <a:ext cx="236537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1635750" y="3674795"/>
              <a:ext cx="2966813" cy="111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40-30=10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（分钟）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4÷10=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（千米）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4223" y="3999755"/>
            <a:ext cx="7965763" cy="601662"/>
            <a:chOff x="394223" y="4068763"/>
            <a:chExt cx="7965763" cy="601662"/>
          </a:xfrm>
        </p:grpSpPr>
        <p:sp>
          <p:nvSpPr>
            <p:cNvPr id="20" name="TextBox 19"/>
            <p:cNvSpPr txBox="1"/>
            <p:nvPr/>
          </p:nvSpPr>
          <p:spPr>
            <a:xfrm>
              <a:off x="394223" y="4139541"/>
              <a:ext cx="7965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答：小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明从家去图书馆用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了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10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分钟，平均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每分钟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行</a:t>
              </a:r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千米。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7345754"/>
                </p:ext>
              </p:extLst>
            </p:nvPr>
          </p:nvGraphicFramePr>
          <p:xfrm>
            <a:off x="7231063" y="4068763"/>
            <a:ext cx="236537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3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31063" y="4068763"/>
                          <a:ext cx="236537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14490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411" y="456246"/>
            <a:ext cx="8282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小明骑车从家出发，去离家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千米的图书馆，借了书后因自行车坏了，乘公共汽车回家。下图表示在这段时间里小明离家路程的变化情况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53804" y="1354183"/>
            <a:ext cx="3965240" cy="1501932"/>
            <a:chOff x="4651302" y="1937102"/>
            <a:chExt cx="3965240" cy="1501932"/>
          </a:xfrm>
        </p:grpSpPr>
        <p:pic>
          <p:nvPicPr>
            <p:cNvPr id="3209" name="Picture 13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1276" y="1937102"/>
              <a:ext cx="3945266" cy="1501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651302" y="2217287"/>
              <a:ext cx="326792" cy="905470"/>
            </a:xfrm>
            <a:prstGeom prst="rect">
              <a:avLst/>
            </a:prstGeom>
            <a:solidFill>
              <a:srgbClr val="FB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1100700" y="1716610"/>
            <a:ext cx="3022725" cy="388539"/>
          </a:xfrm>
          <a:prstGeom prst="wedgeRoundRectCallout">
            <a:avLst>
              <a:gd name="adj1" fmla="val -55663"/>
              <a:gd name="adj2" fmla="val 5010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>
              <a:lnSpc>
                <a:spcPts val="2238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你还能提出什么问题？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05884" y="3205457"/>
            <a:ext cx="2966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4×2=8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（千米）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15+10=25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（分钟）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8÷25=0.32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（千米）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8420" y="4382692"/>
            <a:ext cx="7965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小明来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回平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均每分钟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行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0.32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千米。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11" y="1716610"/>
            <a:ext cx="963815" cy="1381215"/>
          </a:xfrm>
          <a:prstGeom prst="rect">
            <a:avLst/>
          </a:prstGeom>
        </p:spPr>
      </p:pic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4183447" y="2676975"/>
            <a:ext cx="1206042" cy="105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1682152" y="2391943"/>
            <a:ext cx="2690202" cy="664181"/>
          </a:xfrm>
          <a:prstGeom prst="wedgeRoundRectCallout">
            <a:avLst>
              <a:gd name="adj1" fmla="val 57202"/>
              <a:gd name="adj2" fmla="val 3582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ts val="2238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小明来回平均每分钟行多少千米？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7092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26" grpId="0"/>
      <p:bldP spid="30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5" name="Picture 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56" y="455681"/>
            <a:ext cx="2219684" cy="752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910269" y="1347910"/>
            <a:ext cx="7267575" cy="830997"/>
            <a:chOff x="910269" y="1054626"/>
            <a:chExt cx="7267575" cy="830997"/>
          </a:xfrm>
        </p:grpSpPr>
        <p:sp>
          <p:nvSpPr>
            <p:cNvPr id="10" name="TextBox 9"/>
            <p:cNvSpPr txBox="1"/>
            <p:nvPr/>
          </p:nvSpPr>
          <p:spPr>
            <a:xfrm>
              <a:off x="910269" y="1054626"/>
              <a:ext cx="7267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回顾自己本学期学习的表现，能得几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 ，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就把几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 涂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上颜色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8" name="五角星 27"/>
            <p:cNvSpPr/>
            <p:nvPr/>
          </p:nvSpPr>
          <p:spPr>
            <a:xfrm>
              <a:off x="6195218" y="1110084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五角星 30"/>
            <p:cNvSpPr/>
            <p:nvPr/>
          </p:nvSpPr>
          <p:spPr>
            <a:xfrm>
              <a:off x="1344298" y="14747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62025" y="2273793"/>
            <a:ext cx="6546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知道学会了什么和还有哪些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疑问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9614" y="3292965"/>
            <a:ext cx="6546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有条理地表达思考过程，乐于与同学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交流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16" name="Picture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57" y="2848312"/>
            <a:ext cx="403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583" y="3953077"/>
            <a:ext cx="403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5" name="Picture 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" y="426660"/>
            <a:ext cx="2219684" cy="752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720497" y="1175390"/>
            <a:ext cx="7267575" cy="830997"/>
            <a:chOff x="910269" y="1054626"/>
            <a:chExt cx="7267575" cy="830997"/>
          </a:xfrm>
        </p:grpSpPr>
        <p:sp>
          <p:nvSpPr>
            <p:cNvPr id="10" name="TextBox 9"/>
            <p:cNvSpPr txBox="1"/>
            <p:nvPr/>
          </p:nvSpPr>
          <p:spPr>
            <a:xfrm>
              <a:off x="910269" y="1054626"/>
              <a:ext cx="7267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回顾自己本学期学习的表现，能得几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 ，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就把几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 涂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上颜色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8" name="五角星 27"/>
            <p:cNvSpPr/>
            <p:nvPr/>
          </p:nvSpPr>
          <p:spPr>
            <a:xfrm>
              <a:off x="6195218" y="1110084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五角星 30"/>
            <p:cNvSpPr/>
            <p:nvPr/>
          </p:nvSpPr>
          <p:spPr>
            <a:xfrm>
              <a:off x="1344298" y="14747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1116" name="Picture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645" y="2943600"/>
            <a:ext cx="403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880987" y="2093737"/>
            <a:ext cx="6546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主动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发现和提出问题，能运用所学知识和方法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解决问题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8" name="Picture 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015" y="4183395"/>
            <a:ext cx="40386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80988" y="3507931"/>
            <a:ext cx="6546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学习的内容有兴趣我，遇到困难不轻易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放弃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5691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4358</TotalTime>
  <Pages>0</Pages>
  <Words>526</Words>
  <Characters>0</Characters>
  <Application>Microsoft Office PowerPoint</Application>
  <DocSecurity>0</DocSecurity>
  <PresentationFormat>全屏显示(16:9)</PresentationFormat>
  <Lines>0</Lines>
  <Paragraphs>45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892</cp:revision>
  <dcterms:created xsi:type="dcterms:W3CDTF">2016-06-05T01:28:05Z</dcterms:created>
  <dcterms:modified xsi:type="dcterms:W3CDTF">2019-10-15T02:53:56Z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